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4.wmf" ContentType="image/x-wmf"/>
  <Override PartName="/ppt/media/image2.wmf" ContentType="image/x-wmf"/>
  <Override PartName="/ppt/media/image3.jpeg" ContentType="image/jpeg"/>
  <Override PartName="/ppt/media/image5.jpeg" ContentType="image/jpeg"/>
  <Override PartName="/ppt/media/image6.wmf" ContentType="image/x-wmf"/>
  <Override PartName="/ppt/media/image7.jpeg" ContentType="image/jpeg"/>
  <Override PartName="/ppt/media/image10.wmf" ContentType="image/x-wmf"/>
  <Override PartName="/ppt/media/image8.wmf" ContentType="image/x-wmf"/>
  <Override PartName="/ppt/media/image9.jpeg" ContentType="image/jpeg"/>
  <Override PartName="/ppt/media/image11.jpeg" ContentType="image/jpeg"/>
  <Override PartName="/ppt/media/image12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906000" cy="6858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AB9A414-04F7-484F-AB8D-F87979DEB8D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7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D6B7138-9B00-4E94-8C11-30118EF3B68D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4842000" y="642960"/>
            <a:ext cx="2507760" cy="1736280"/>
          </a:xfrm>
          <a:prstGeom prst="rect">
            <a:avLst/>
          </a:prstGeom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ноябрь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4A5FF5A-F9F6-4644-8DA7-805C1E61D42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4842000" y="642960"/>
            <a:ext cx="2507760" cy="1736280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ноябрь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7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CE9E92B-AA51-4ECB-BC28-7B31CA454AFF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4842000" y="642960"/>
            <a:ext cx="2507760" cy="173628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октябрь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7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D883CFC-A869-4505-AF66-3504EC6674C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4842000" y="642960"/>
            <a:ext cx="2507760" cy="173628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октябрь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DC4E47C-C6DF-488C-862E-9EA55BA9A7F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29.11.21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C87546-C6CD-43DC-81CA-5F25EBE1F51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http://alushtaonline.com.ua/wp-content/uploads/2013/03/pozhar-v-alushte-spasli-detey.jpg"/>
          <p:cNvPicPr/>
          <p:nvPr/>
        </p:nvPicPr>
        <p:blipFill>
          <a:blip r:embed="rId1"/>
          <a:stretch/>
        </p:blipFill>
        <p:spPr>
          <a:xfrm>
            <a:off x="2202480" y="1393200"/>
            <a:ext cx="5038560" cy="342504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8" name="TextBox 4"/>
          <p:cNvSpPr/>
          <p:nvPr/>
        </p:nvSpPr>
        <p:spPr>
          <a:xfrm>
            <a:off x="77760" y="1029960"/>
            <a:ext cx="629892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400" spc="-1" strike="noStrike">
                <a:solidFill>
                  <a:srgbClr val="ff0000"/>
                </a:solidFill>
                <a:latin typeface="Verdana"/>
                <a:ea typeface="Verdana"/>
              </a:rPr>
              <a:t>При пожарах гибнут дети!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9" name="TextBox 6"/>
          <p:cNvSpPr/>
          <p:nvPr/>
        </p:nvSpPr>
        <p:spPr>
          <a:xfrm>
            <a:off x="5528880" y="1315440"/>
            <a:ext cx="41410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</a:rPr>
              <a:t>За последние 5 лет  в области при пожарах погибло 94 ребенка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0" name="TextBox 7"/>
          <p:cNvSpPr/>
          <p:nvPr/>
        </p:nvSpPr>
        <p:spPr>
          <a:xfrm>
            <a:off x="53640" y="2362680"/>
            <a:ext cx="2328120" cy="20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77%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погибших детей – дошкольники;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98%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детей погибло при пожарах в жилье*;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StarSymbol"/>
              <a:buChar char="-"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57%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детей погибло во вине пьяных взрослых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050" spc="-1" strike="noStrike">
                <a:solidFill>
                  <a:srgbClr val="000000"/>
                </a:solidFill>
                <a:latin typeface="Calibri"/>
              </a:rPr>
              <a:t>*за исключением пожара в ТРК «Зимняя Вишня»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50" spc="-1" strike="noStrike">
              <a:latin typeface="Arial"/>
            </a:endParaRPr>
          </a:p>
        </p:txBody>
      </p:sp>
      <p:sp>
        <p:nvSpPr>
          <p:cNvPr id="51" name="TextBox 8"/>
          <p:cNvSpPr/>
          <p:nvPr/>
        </p:nvSpPr>
        <p:spPr>
          <a:xfrm>
            <a:off x="232560" y="4818600"/>
            <a:ext cx="9158040" cy="16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c00000"/>
                </a:solidFill>
                <a:latin typeface="Calibri"/>
              </a:rPr>
              <a:t>Невозможность принятия самостоятельного решения в силу  возраста                                                                      стоила жизни  58  детям,   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c00000"/>
                </a:solidFill>
                <a:latin typeface="Calibri"/>
              </a:rPr>
              <a:t>27 погибших детей на момент развития пожара спали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2" name="TextBox 9"/>
          <p:cNvSpPr/>
          <p:nvPr/>
        </p:nvSpPr>
        <p:spPr>
          <a:xfrm>
            <a:off x="7241400" y="2207160"/>
            <a:ext cx="2565000" cy="19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43%,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неправильная эксплуатация электрооборудования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– 33%,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неправильное устройство отопительных печей </a:t>
            </a: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– 24%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1278000" y="142200"/>
            <a:ext cx="84092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родителей: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4" name="TextBox 2"/>
          <p:cNvSpPr/>
          <p:nvPr/>
        </p:nvSpPr>
        <p:spPr>
          <a:xfrm>
            <a:off x="4935960" y="6342120"/>
            <a:ext cx="6876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В 2018 году при пожарах  погибло 52 ребенка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76320" y="76320"/>
            <a:ext cx="1422360" cy="10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6" descr="http://infosmi.net/images/stories/articles/2013/Proisshestviya/10-2013/09/malchi-85.jpg"/>
          <p:cNvPicPr/>
          <p:nvPr/>
        </p:nvPicPr>
        <p:blipFill>
          <a:blip r:embed="rId1"/>
          <a:stretch/>
        </p:blipFill>
        <p:spPr>
          <a:xfrm>
            <a:off x="4978440" y="2860560"/>
            <a:ext cx="4751640" cy="3672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57" name="Text Box 5"/>
          <p:cNvSpPr/>
          <p:nvPr/>
        </p:nvSpPr>
        <p:spPr>
          <a:xfrm>
            <a:off x="2759400" y="936360"/>
            <a:ext cx="43869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 Box 6"/>
          <p:cNvSpPr/>
          <p:nvPr/>
        </p:nvSpPr>
        <p:spPr>
          <a:xfrm>
            <a:off x="2709720" y="786960"/>
            <a:ext cx="448596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040" spc="-1" strike="noStrike">
                <a:solidFill>
                  <a:srgbClr val="ff3300"/>
                </a:solidFill>
                <a:latin typeface="Arial"/>
              </a:rPr>
              <a:t> </a:t>
            </a:r>
            <a:endParaRPr b="0" lang="en-US" sz="1040" spc="-1" strike="noStrike">
              <a:latin typeface="Arial"/>
            </a:endParaRPr>
          </a:p>
        </p:txBody>
      </p:sp>
      <p:sp>
        <p:nvSpPr>
          <p:cNvPr id="59" name="Text Box 7"/>
          <p:cNvSpPr/>
          <p:nvPr/>
        </p:nvSpPr>
        <p:spPr>
          <a:xfrm>
            <a:off x="2809800" y="936360"/>
            <a:ext cx="43365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Прямоугольник 2"/>
          <p:cNvSpPr/>
          <p:nvPr/>
        </p:nvSpPr>
        <p:spPr>
          <a:xfrm>
            <a:off x="1379880" y="124200"/>
            <a:ext cx="83502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родителей</a:t>
            </a:r>
            <a:r>
              <a:rPr b="1" lang="ru-RU" sz="2800" spc="-1" strike="noStrike">
                <a:solidFill>
                  <a:srgbClr val="4472c4"/>
                </a:solidFill>
                <a:latin typeface="Calibri"/>
              </a:rPr>
              <a:t>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" name="TextBox 3"/>
          <p:cNvSpPr/>
          <p:nvPr/>
        </p:nvSpPr>
        <p:spPr>
          <a:xfrm>
            <a:off x="774720" y="1276920"/>
            <a:ext cx="87728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Чтобы пожар не случился по вине  вашего ребенка: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" name="TextBox 14"/>
          <p:cNvSpPr/>
          <p:nvPr/>
        </p:nvSpPr>
        <p:spPr>
          <a:xfrm>
            <a:off x="238320" y="1936080"/>
            <a:ext cx="9118440" cy="10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 ОСТАВЛЯЙТЕ МАЛОЛЕТНИХ ДЕТЕЙ В ЗАКРЫТЫХ КВАРТИРАХ И ДОМАХ БЕЗ ПРИСМОТРА.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ОБЪЯСНИТЕ ДЕТЯМ ОПАСНОСТЬ ИГР С ОГНЕМ.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НАБЛЮДАЙТЕ ЗА ДЕТСКИМИ ИГРАМИ, НЕ РАЗРЕШАЙТЕ ИМ  ИГРАТЬ НА ЧЕРДАКАХ, В ПОДВАЛАХ, ГАРАЖАХ.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63" name="TextBox 21"/>
          <p:cNvSpPr/>
          <p:nvPr/>
        </p:nvSpPr>
        <p:spPr>
          <a:xfrm>
            <a:off x="238680" y="2968920"/>
            <a:ext cx="4739400" cy="33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ПРЕСЕКАЙТЕ РАЗВЕДЕНИЕ ДЕТЬМИ  КОСТРОВ  НА УЛИЦЕ, ИГРЫ  С ГОРЮЧИМИ  ВЕЩЕСТВАМИ,    </a:t>
            </a:r>
            <a:r>
              <a:rPr b="0" lang="ru-RU" sz="1200" spc="-1" strike="noStrike">
                <a:solidFill>
                  <a:srgbClr val="0000ff"/>
                </a:solidFill>
                <a:latin typeface="Times New Roman"/>
              </a:rPr>
              <a:t>ДАЖЕ ЕСЛИ ЭТИ ДЕТИ ВАМ ЧУЖИЕ.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ХРАНИТЕ СПИЧКИ, БЕНЗИН, КЕРОСИН, ДРУГИЕ ГОРЮЧИЕ  ЖИДКОСТИ  И ПРЕДМЕТЫ  В НЕДОСТУПНЫХ ДЛЯ ДЕТЕЙ  МЕСТАХ.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НАУЧИТЕ ДЕТЕЙ ПРАВИЛЬНО И БЕЗОПАСНО ОБРАЩАТЬСЯ  С ОГНЕМ –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64" name="TextBox 22"/>
          <p:cNvSpPr/>
          <p:nvPr/>
        </p:nvSpPr>
        <p:spPr>
          <a:xfrm>
            <a:off x="5594760" y="4110480"/>
            <a:ext cx="286020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9600" spc="-1" strike="noStrike">
                <a:solidFill>
                  <a:srgbClr val="ffffff"/>
                </a:solidFill>
                <a:latin typeface="Calibri"/>
              </a:rPr>
              <a:t>Нет!</a:t>
            </a:r>
            <a:endParaRPr b="0" lang="en-US" sz="96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203040" y="63360"/>
            <a:ext cx="1333440" cy="96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Народные средства от ожогов"/>
          <p:cNvPicPr/>
          <p:nvPr/>
        </p:nvPicPr>
        <p:blipFill>
          <a:blip r:embed="rId1"/>
          <a:stretch/>
        </p:blipFill>
        <p:spPr>
          <a:xfrm>
            <a:off x="6928200" y="4704480"/>
            <a:ext cx="3103920" cy="215316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67" name="Прямоугольник 1"/>
          <p:cNvSpPr/>
          <p:nvPr/>
        </p:nvSpPr>
        <p:spPr>
          <a:xfrm>
            <a:off x="1278000" y="142200"/>
            <a:ext cx="84092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родителей: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8" name="TextBox 3"/>
          <p:cNvSpPr/>
          <p:nvPr/>
        </p:nvSpPr>
        <p:spPr>
          <a:xfrm>
            <a:off x="118080" y="1292760"/>
            <a:ext cx="3706560" cy="46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На кухне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Никогда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не оставляйте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на кухне ребенка одного;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Поверните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ручки кастрюль и сковородок к центральной части плиты, чтобы ребенок не мог их схватить или задеть;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Объясните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ребенку, как и чем, он может обжечься;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Храните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вне досягаемости детей: предметы бытовой химии, алкогольсодержащие жидкости, острые и режущие предметы, спички, зажигалки, свечки;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Кухонные электроприборы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отключайте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от сети сразу же после их использования;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Занавески, тряпки и газеты должны находиться как можно дальше от плиты;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Не подходите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к газовой плите, если на вас легкая развевающаяся одежда, и тем более           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не подпускайте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к плите ребенка в такой одежде.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69" name="Прямоугольник 5"/>
          <p:cNvSpPr/>
          <p:nvPr/>
        </p:nvSpPr>
        <p:spPr>
          <a:xfrm>
            <a:off x="1867320" y="1119240"/>
            <a:ext cx="6182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Как избежать несчастного случая с ребенком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0" name="Прямоугольник 12"/>
          <p:cNvSpPr/>
          <p:nvPr/>
        </p:nvSpPr>
        <p:spPr>
          <a:xfrm>
            <a:off x="4080960" y="1769760"/>
            <a:ext cx="5400360" cy="20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В комнате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Держите ребенка подальше от печек, каминов и других источников открытого огня;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Калориферы разместите так, чтобы ребенок не мог к ним прикоснуться;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Незанятые удлинители не оставляйте включенными в сеть;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Электророзетки, тройники должны быть с предохранительными пластинами, не позволяющими ребенку засунуть пальчики в их отверстия.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1" name="Прямоугольник 13"/>
          <p:cNvSpPr/>
          <p:nvPr/>
        </p:nvSpPr>
        <p:spPr>
          <a:xfrm>
            <a:off x="4123440" y="3805200"/>
            <a:ext cx="5563800" cy="22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При ожоге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Как можно скорее погрузите обожженное место в чистую холодную воду;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Вызовите скорую помощь 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(телефон 03, 033 с сотового);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огонь охватил одежду ребенка, накройте его покрывалом,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кроме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головы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чтобы погасить пламя;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Ни в коем случае ничем самостоятельно  не смазывайте место ожога;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к ожогу прилипла одежда, ни в коем случае не пытайтесь ее оторвать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" name="WordArt 3"/>
          <p:cNvSpPr txBox="1"/>
          <p:nvPr/>
        </p:nvSpPr>
        <p:spPr>
          <a:xfrm>
            <a:off x="304920" y="5954400"/>
            <a:ext cx="6278040" cy="74160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ln w="0">
                  <a:noFill/>
                </a:ln>
                <a:solidFill>
                  <a:srgbClr val="ff0000"/>
                </a:solidFill>
                <a:latin typeface="Times New Roman"/>
              </a:rPr>
              <a:t>Ваш ребенок не столько слушает вас, сколько на вас смотрит: </a:t>
            </a:r>
            <a:endParaRPr b="0" lang="en-US" sz="1400" spc="-1" strike="noStrike">
              <a:ln w="0">
                <a:noFill/>
              </a:ln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ln w="0">
                  <a:noFill/>
                </a:ln>
                <a:solidFill>
                  <a:srgbClr val="ff0000"/>
                </a:solidFill>
                <a:latin typeface="Times New Roman"/>
              </a:rPr>
              <a:t>он скорее последует вашему примеру, чем  вашему  совету</a:t>
            </a:r>
            <a:endParaRPr b="0" lang="en-US" sz="1400" spc="-1" strike="noStrike">
              <a:ln w="0">
                <a:noFill/>
              </a:ln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76320" y="76320"/>
            <a:ext cx="1422360" cy="10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5"/>
          <p:cNvSpPr/>
          <p:nvPr/>
        </p:nvSpPr>
        <p:spPr>
          <a:xfrm>
            <a:off x="2759400" y="936360"/>
            <a:ext cx="43869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Text Box 6"/>
          <p:cNvSpPr/>
          <p:nvPr/>
        </p:nvSpPr>
        <p:spPr>
          <a:xfrm>
            <a:off x="2709720" y="786960"/>
            <a:ext cx="448596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040" spc="-1" strike="noStrike">
                <a:solidFill>
                  <a:srgbClr val="ff3300"/>
                </a:solidFill>
                <a:latin typeface="Arial"/>
              </a:rPr>
              <a:t> </a:t>
            </a:r>
            <a:endParaRPr b="0" lang="en-US" sz="1040" spc="-1" strike="noStrike">
              <a:latin typeface="Arial"/>
            </a:endParaRPr>
          </a:p>
        </p:txBody>
      </p:sp>
      <p:sp>
        <p:nvSpPr>
          <p:cNvPr id="76" name="Text Box 7"/>
          <p:cNvSpPr/>
          <p:nvPr/>
        </p:nvSpPr>
        <p:spPr>
          <a:xfrm>
            <a:off x="2809800" y="936360"/>
            <a:ext cx="43365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 Box 8"/>
          <p:cNvSpPr/>
          <p:nvPr/>
        </p:nvSpPr>
        <p:spPr>
          <a:xfrm>
            <a:off x="65880" y="1231200"/>
            <a:ext cx="5428440" cy="48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ff3300"/>
                </a:solidFill>
                <a:latin typeface="Times New Roman"/>
              </a:rPr>
              <a:t>При пожаре опасно: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переоценивать свои силы и возможности;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рисковать своей жизнью, спасая имущество;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заниматься тушением огня, не вызвав предварительно пожарных;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тушить водой электроприборы, находящиеся под напряжением;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прятаться в шкафах, под кроватью, забиваться в углы и кладовки;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пытаться выйти наружу через сильно задымленную лестничную клетку;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пользоваться лифтом;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спускаться по веревкам, простыням, водосточным трубам с этажей выше третьего;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открывать окна и двери (это увеличивает тягу                                               и усиливает  горение);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выпрыгивать из окон верхних этажей;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поддаваться панике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78" name="Рисунок 1" descr=""/>
          <p:cNvPicPr/>
          <p:nvPr/>
        </p:nvPicPr>
        <p:blipFill>
          <a:blip r:embed="rId1"/>
          <a:stretch/>
        </p:blipFill>
        <p:spPr>
          <a:xfrm>
            <a:off x="5070600" y="2635920"/>
            <a:ext cx="4835160" cy="375624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  <p:sp>
        <p:nvSpPr>
          <p:cNvPr id="79" name="Прямоугольник 2"/>
          <p:cNvSpPr/>
          <p:nvPr/>
        </p:nvSpPr>
        <p:spPr>
          <a:xfrm>
            <a:off x="1319400" y="185760"/>
            <a:ext cx="83502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детей: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0" name="TextBox 3"/>
          <p:cNvSpPr/>
          <p:nvPr/>
        </p:nvSpPr>
        <p:spPr>
          <a:xfrm>
            <a:off x="5865480" y="1343160"/>
            <a:ext cx="3640680" cy="12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Times New Roman"/>
              </a:rPr>
              <a:t>Если ты                                     все сделал правильно -   не бойся,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81" name="TextBox 4"/>
          <p:cNvSpPr/>
          <p:nvPr/>
        </p:nvSpPr>
        <p:spPr>
          <a:xfrm>
            <a:off x="1227600" y="6247440"/>
            <a:ext cx="72896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ТЕБЕ ОБЯЗАТЕЛЬНО ПОМОГУТ!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03040" y="63360"/>
            <a:ext cx="1333440" cy="96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9" descr="http://www.vnd12.ru/uploads/posts/2014-02/1392115259_image11887375.jpg"/>
          <p:cNvPicPr/>
          <p:nvPr/>
        </p:nvPicPr>
        <p:blipFill>
          <a:blip r:embed="rId1"/>
          <a:stretch/>
        </p:blipFill>
        <p:spPr>
          <a:xfrm>
            <a:off x="5587200" y="3158280"/>
            <a:ext cx="4095000" cy="29232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84" name="Text Box 5"/>
          <p:cNvSpPr/>
          <p:nvPr/>
        </p:nvSpPr>
        <p:spPr>
          <a:xfrm>
            <a:off x="2759400" y="936360"/>
            <a:ext cx="43869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 Box 6"/>
          <p:cNvSpPr/>
          <p:nvPr/>
        </p:nvSpPr>
        <p:spPr>
          <a:xfrm>
            <a:off x="2709720" y="786960"/>
            <a:ext cx="448596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040" spc="-1" strike="noStrike">
                <a:solidFill>
                  <a:srgbClr val="ff3300"/>
                </a:solidFill>
                <a:latin typeface="Arial"/>
              </a:rPr>
              <a:t> </a:t>
            </a:r>
            <a:endParaRPr b="0" lang="en-US" sz="1040" spc="-1" strike="noStrike">
              <a:latin typeface="Arial"/>
            </a:endParaRPr>
          </a:p>
        </p:txBody>
      </p:sp>
      <p:sp>
        <p:nvSpPr>
          <p:cNvPr id="86" name="Text Box 7"/>
          <p:cNvSpPr/>
          <p:nvPr/>
        </p:nvSpPr>
        <p:spPr>
          <a:xfrm>
            <a:off x="2809800" y="936360"/>
            <a:ext cx="43365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 Box 8"/>
          <p:cNvSpPr/>
          <p:nvPr/>
        </p:nvSpPr>
        <p:spPr>
          <a:xfrm>
            <a:off x="95760" y="1229760"/>
            <a:ext cx="9714960" cy="69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f3300"/>
                </a:solidFill>
                <a:latin typeface="Times New Roman"/>
              </a:rPr>
              <a:t>Справиться с небольшим очагом горения МОЖНО!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полотенца разделочной доской, крышкой от кастрюли  к столу или кафельному полу.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появится множество очагов горения.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квартире появился неприятный запах горелой изоляции – отключай общий электровыключатель (автомат) и зови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взрослых.</a:t>
            </a:r>
            <a:endParaRPr b="0" lang="en-US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Дым опасен!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Меньше всего дыма внизу, у пола, поэтому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защищая рот и нос  тканью, лучше если она будет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мокрой.</a:t>
            </a:r>
            <a:endParaRPr b="0" lang="en-US" sz="1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ff"/>
                </a:solidFill>
                <a:latin typeface="Times New Roman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ff"/>
                </a:solidFill>
                <a:latin typeface="Times New Roman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ff"/>
                </a:solidFill>
                <a:latin typeface="Times New Roman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ff"/>
                </a:solidFill>
                <a:latin typeface="Times New Roman"/>
              </a:rPr>
              <a:t>предупреди о пожаре соседей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ff0000"/>
                </a:solidFill>
                <a:latin typeface="Times New Roman"/>
              </a:rPr>
              <a:t>вызывай пожарную охрану  по телефону                                 </a:t>
            </a:r>
            <a:endParaRPr b="0" lang="en-US" sz="3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ru-RU" sz="3000" spc="-1" strike="noStrike">
                <a:solidFill>
                  <a:srgbClr val="ff0000"/>
                </a:solidFill>
                <a:latin typeface="Times New Roman"/>
              </a:rPr>
              <a:t>01, 112 с сотового, помощь обязательно придет! 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88" name="Прямоугольник 1"/>
          <p:cNvSpPr/>
          <p:nvPr/>
        </p:nvSpPr>
        <p:spPr>
          <a:xfrm>
            <a:off x="1252080" y="274680"/>
            <a:ext cx="85834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детей: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14480" y="0"/>
            <a:ext cx="1587600" cy="11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" descr="https://im1-tub-ru.yandex.net/i?id=dcd364939d4cd41382e6d078e8f5052f&amp;n=33&amp;h=215&amp;w=381"/>
          <p:cNvPicPr/>
          <p:nvPr/>
        </p:nvPicPr>
        <p:blipFill>
          <a:blip r:embed="rId1"/>
          <a:stretch/>
        </p:blipFill>
        <p:spPr>
          <a:xfrm>
            <a:off x="4275720" y="4155840"/>
            <a:ext cx="5283360" cy="25848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  <a:softEdge rad="127080"/>
          </a:effectLst>
        </p:spPr>
      </p:pic>
      <p:sp>
        <p:nvSpPr>
          <p:cNvPr id="91" name="Text Box 5"/>
          <p:cNvSpPr/>
          <p:nvPr/>
        </p:nvSpPr>
        <p:spPr>
          <a:xfrm>
            <a:off x="2759400" y="936360"/>
            <a:ext cx="43869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 Box 6"/>
          <p:cNvSpPr/>
          <p:nvPr/>
        </p:nvSpPr>
        <p:spPr>
          <a:xfrm>
            <a:off x="2709720" y="786960"/>
            <a:ext cx="448596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ru-RU" sz="1040" spc="-1" strike="noStrike">
                <a:solidFill>
                  <a:srgbClr val="ff3300"/>
                </a:solidFill>
                <a:latin typeface="Arial"/>
              </a:rPr>
              <a:t> </a:t>
            </a:r>
            <a:endParaRPr b="0" lang="en-US" sz="1040" spc="-1" strike="noStrike">
              <a:latin typeface="Arial"/>
            </a:endParaRPr>
          </a:p>
        </p:txBody>
      </p:sp>
      <p:sp>
        <p:nvSpPr>
          <p:cNvPr id="93" name="Text Box 7"/>
          <p:cNvSpPr/>
          <p:nvPr/>
        </p:nvSpPr>
        <p:spPr>
          <a:xfrm>
            <a:off x="2809800" y="936360"/>
            <a:ext cx="4336560" cy="2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Прямоугольник 1"/>
          <p:cNvSpPr/>
          <p:nvPr/>
        </p:nvSpPr>
        <p:spPr>
          <a:xfrm>
            <a:off x="1252080" y="274680"/>
            <a:ext cx="85834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4472c4"/>
                </a:solidFill>
                <a:latin typeface="Calibri"/>
              </a:rPr>
              <a:t>Главное управление МЧС России по Кемеровской области </a:t>
            </a:r>
            <a:r>
              <a:rPr b="1" lang="ru-RU" sz="3200" spc="-1" strike="noStrike">
                <a:solidFill>
                  <a:srgbClr val="4472c4"/>
                </a:solidFill>
                <a:latin typeface="Calibri"/>
              </a:rPr>
              <a:t>информирует детей: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5" name="TextBox 2"/>
          <p:cNvSpPr/>
          <p:nvPr/>
        </p:nvSpPr>
        <p:spPr>
          <a:xfrm>
            <a:off x="821160" y="1126800"/>
            <a:ext cx="8051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Нет дыма без огня. Что опаснее?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6" name="Прямоугольник 3"/>
          <p:cNvSpPr/>
          <p:nvPr/>
        </p:nvSpPr>
        <p:spPr>
          <a:xfrm>
            <a:off x="5245560" y="4401720"/>
            <a:ext cx="4313520" cy="23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</a:rPr>
              <a:t>" ДЫМ И ТОКСИЧНЫЕ ГАЗЫ УБИЛИ ГОРАЗДО БОЛЬШЕ ЛЮДЕЙ, ЧЕМ ПЛАМЯ. "</a:t>
            </a:r>
            <a:br/>
            <a:br/>
            <a:r>
              <a:rPr b="1" lang="ru-RU" sz="1600" spc="-1" strike="noStrike">
                <a:solidFill>
                  <a:srgbClr val="ffffff"/>
                </a:solidFill>
                <a:latin typeface="arial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b="0" lang="ru-RU" sz="1800" spc="-1" strike="noStrike">
                <a:solidFill>
                  <a:srgbClr val="333333"/>
                </a:solidFill>
                <a:latin typeface="arial"/>
              </a:rPr>
              <a:t>"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Прямоугольник 5"/>
          <p:cNvSpPr/>
          <p:nvPr/>
        </p:nvSpPr>
        <p:spPr>
          <a:xfrm>
            <a:off x="300600" y="1558800"/>
            <a:ext cx="9354600" cy="42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Calibri"/>
              </a:rPr>
              <a:t>Главный компонент дыма – угарный газ: ядовитый, невидимый и не имеющий запаха. 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  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en-US" sz="1400" spc="-1" strike="noStrike">
              <a:latin typeface="Arial"/>
            </a:endParaRPr>
          </a:p>
        </p:txBody>
      </p:sp>
      <p:sp>
        <p:nvSpPr>
          <p:cNvPr id="98" name="Прямоугольник 6"/>
          <p:cNvSpPr/>
          <p:nvPr/>
        </p:nvSpPr>
        <p:spPr>
          <a:xfrm>
            <a:off x="233280" y="4985280"/>
            <a:ext cx="4122360" cy="15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latin typeface="Calibri"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latin typeface="Calibri"/>
              </a:rPr>
              <a:t>Концентрация дыма и температура там ниже,                                             чем в остальном помещении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9" name="TextBox 7"/>
          <p:cNvSpPr/>
          <p:nvPr/>
        </p:nvSpPr>
        <p:spPr>
          <a:xfrm>
            <a:off x="288000" y="4673880"/>
            <a:ext cx="319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Calibri"/>
              </a:rPr>
              <a:t>Формула безопасности: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114480" y="0"/>
            <a:ext cx="1587600" cy="11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2016-11-09T06:27:55Z</dcterms:created>
  <dc:creator>user</dc:creator>
  <dc:description/>
  <dc:language>en-US</dc:language>
  <cp:lastModifiedBy>user</cp:lastModifiedBy>
  <dcterms:modified xsi:type="dcterms:W3CDTF">2018-11-08T09:13:37Z</dcterms:modified>
  <cp:revision>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Лист A4 (210x297 мм)</vt:lpwstr>
  </property>
  <property fmtid="{D5CDD505-2E9C-101B-9397-08002B2CF9AE}" pid="4" name="Slides">
    <vt:r8>6</vt:r8>
  </property>
</Properties>
</file>