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56" r:id="rId2"/>
    <p:sldId id="282" r:id="rId3"/>
    <p:sldId id="283" r:id="rId4"/>
    <p:sldId id="284" r:id="rId5"/>
    <p:sldId id="287" r:id="rId6"/>
    <p:sldId id="279" r:id="rId7"/>
    <p:sldId id="285" r:id="rId8"/>
    <p:sldId id="289" r:id="rId9"/>
    <p:sldId id="286" r:id="rId10"/>
    <p:sldId id="269" r:id="rId11"/>
    <p:sldId id="278" r:id="rId12"/>
    <p:sldId id="273" r:id="rId13"/>
    <p:sldId id="288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057" autoAdjust="0"/>
    <p:restoredTop sz="94660"/>
  </p:normalViewPr>
  <p:slideViewPr>
    <p:cSldViewPr>
      <p:cViewPr varScale="1">
        <p:scale>
          <a:sx n="84" d="100"/>
          <a:sy n="84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70C05-670A-4A16-9881-BB72372CCAE4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DAC63-2135-4EDD-A2D7-131DD65E57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53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DAC63-2135-4EDD-A2D7-131DD65E57C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4ACF-486A-48C3-B10E-E4B86129AD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5612-9B30-4D84-899D-21CFF8AFA5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4ACF-486A-48C3-B10E-E4B86129AD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5612-9B30-4D84-899D-21CFF8AFA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4ACF-486A-48C3-B10E-E4B86129AD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5612-9B30-4D84-899D-21CFF8AFA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4ACF-486A-48C3-B10E-E4B86129AD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5612-9B30-4D84-899D-21CFF8AFA5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4ACF-486A-48C3-B10E-E4B86129AD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5612-9B30-4D84-899D-21CFF8AFA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4ACF-486A-48C3-B10E-E4B86129AD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5612-9B30-4D84-899D-21CFF8AFA5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4ACF-486A-48C3-B10E-E4B86129AD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5612-9B30-4D84-899D-21CFF8AFA5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4ACF-486A-48C3-B10E-E4B86129AD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5612-9B30-4D84-899D-21CFF8AFA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4ACF-486A-48C3-B10E-E4B86129AD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5612-9B30-4D84-899D-21CFF8AFA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4ACF-486A-48C3-B10E-E4B86129AD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5612-9B30-4D84-899D-21CFF8AFA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4ACF-486A-48C3-B10E-E4B86129AD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5612-9B30-4D84-899D-21CFF8AFA5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D04ACF-486A-48C3-B10E-E4B86129AD4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3F5612-9B30-4D84-899D-21CFF8AFA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hyperlink" Target="http://yandex.ru/clck/jsredir?from=yandex.ru;images/search;images;;&amp;text=&amp;etext=9180.rWrhMfj_speV_nERtLwvKnxkfJJP0P7U03L6boWM9tecuGF3iK3fXsL8i8iQo75QN-AjpEIWimjnuj1-DmRXy9iCD0MT5oYZuxnV9pIeXF0p1gPqDGFkc-JQl1-GXSD83LCj642CzT8CLxCCFEEeKoJZHo3E6lPOW80vPbJU3vWEDNHcLoeBwovE3CWF4bNo.fd07ae17f5d9ebd1f9f77ab4aa7f26e414a57638&amp;uuid=&amp;state=iric5OQ0sS1mPitaa3mxJE61AVKS1Y9siPMmVFsWPIWEtrEgMmapww,,&amp;data=eEwyM2lDYU9Gd1VROE1ZMXhZYkJTVG55UVAzbXhLN1IyMnhHUXBjNF9NdGJCUnhXVnZpak9Ybzl0Q2I5dU15bVhfWVhPTHI0N0dabHZqUC1NUHhoOHUwT3NielFIeWhaV2NBbHgxdW1aRkdFY3VYUDVZOTdtamttR01oVXVJNVFrWk5DWjhSWXUzMkxyd1RkTWNVVFMwdWZnbVRkOWNSZg,,&amp;sign=d288bab41f79bfc1a0b6b0ac12c40afc&amp;keyno=IMGS_0&amp;b64e=2&amp;l10n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28784" y="5229200"/>
            <a:ext cx="72008" cy="409600"/>
          </a:xfrm>
        </p:spPr>
        <p:txBody>
          <a:bodyPr anchor="ctr">
            <a:normAutofit lnSpcReduction="1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285728"/>
            <a:ext cx="6429420" cy="5976663"/>
          </a:xfrm>
          <a:effectLst/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«Детский сад  «Светлячок»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effectLst/>
                <a:latin typeface="Segoe UI Light" pitchFamily="34" charset="0"/>
              </a:rPr>
              <a:t>Речевое  развитие дошкольников  средствами   УМК </a:t>
            </a:r>
            <a:br>
              <a:rPr lang="ru-RU" sz="3100" dirty="0" smtClean="0">
                <a:solidFill>
                  <a:srgbClr val="0070C0"/>
                </a:solidFill>
                <a:effectLst/>
                <a:latin typeface="Segoe UI Light" pitchFamily="34" charset="0"/>
              </a:rPr>
            </a:br>
            <a:r>
              <a:rPr lang="ru-RU" sz="3100" dirty="0" smtClean="0">
                <a:solidFill>
                  <a:srgbClr val="0070C0"/>
                </a:solidFill>
                <a:effectLst/>
                <a:latin typeface="Segoe UI Light" pitchFamily="34" charset="0"/>
              </a:rPr>
              <a:t>«</a:t>
            </a:r>
            <a:r>
              <a:rPr lang="ru-RU" sz="3100" dirty="0" err="1" smtClean="0">
                <a:solidFill>
                  <a:srgbClr val="0070C0"/>
                </a:solidFill>
                <a:effectLst/>
                <a:latin typeface="Segoe UI Light" pitchFamily="34" charset="0"/>
              </a:rPr>
              <a:t>Предшкола</a:t>
            </a:r>
            <a:r>
              <a:rPr lang="ru-RU" sz="3100" dirty="0" smtClean="0">
                <a:solidFill>
                  <a:srgbClr val="0070C0"/>
                </a:solidFill>
                <a:effectLst/>
                <a:latin typeface="Segoe UI Light" pitchFamily="34" charset="0"/>
              </a:rPr>
              <a:t> нового поколения»</a:t>
            </a:r>
            <a:r>
              <a:rPr lang="ru-RU" sz="3100" dirty="0" smtClean="0">
                <a:solidFill>
                  <a:srgbClr val="0070C0"/>
                </a:solidFill>
                <a:effectLst/>
                <a:latin typeface="Segoe UI Light" pitchFamily="34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effectLst/>
                <a:latin typeface="Segoe UI Light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семинар-практикум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воспитателей, педагогов-психологов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учителей-логопедов )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Абдрафикова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Зоя Ивановна,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педагог-психолог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Промышленновский муниципальный округ 2021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3" y="3775363"/>
            <a:ext cx="339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 t="5525"/>
          <a:stretch>
            <a:fillRect/>
          </a:stretch>
        </p:blipFill>
        <p:spPr bwMode="auto">
          <a:xfrm>
            <a:off x="251520" y="188640"/>
            <a:ext cx="280831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26642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5476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8892480" cy="66247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Segoe UI Light" pitchFamily="34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Segoe UI Light" pitchFamily="34" charset="0"/>
              </a:rPr>
              <a:t>РАЗВИТИЕ ЗВУКОВОЙ И ИНТОНАЦИОННОЙ КУЛЬТУРЫ РЕЧИ, ФОНЕМАТИЧЕСКОГО СЛУХА.</a:t>
            </a:r>
            <a:endParaRPr lang="ru-RU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  <a:buNone/>
            </a:pP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252028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92896"/>
            <a:ext cx="252028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Администратор\Desktop\жилина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780928"/>
            <a:ext cx="2594824" cy="3459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404664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just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Развитие речи и обучение грамоте</a:t>
            </a:r>
            <a:endParaRPr lang="ru-RU" sz="3200" u="sng" dirty="0"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</p:txBody>
      </p:sp>
      <p:pic>
        <p:nvPicPr>
          <p:cNvPr id="3" name="Picture 2" descr="https://smsh-armavir.krd.muzkult.ru/media/2019/11/12/1266365124/beseda_ko_dnyu_mat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963522"/>
            <a:ext cx="3672408" cy="2401190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жилина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672408" cy="4896544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жилина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052736"/>
            <a:ext cx="3552394" cy="2664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ds02.infourok.ru/uploads/ex/0074/0008786b-049ba290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   ВЫВОД:</a:t>
            </a:r>
          </a:p>
          <a:p>
            <a:pPr marL="320040" lvl="0" indent="-320040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</a:pPr>
            <a:endParaRPr lang="ru-RU" sz="2800" dirty="0" smtClean="0"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  <a:p>
            <a:pPr marL="320040" lvl="0" indent="-320040" algn="just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    УМК  «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Предшкола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нового поколения» формирует у дошкольников фундамент будущих навыков чтения, письма и развития речи с помощью печатных и электронных форм, что делает занятия содержательными и увлекательными.  </a:t>
            </a:r>
            <a:endParaRPr lang="ru-RU" sz="3200" u="sng" dirty="0"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</p:txBody>
      </p:sp>
      <p:pic>
        <p:nvPicPr>
          <p:cNvPr id="3074" name="Picture 2" descr="C:\Users\Администратор\Desktop\жилина\HLi6yE_EP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437112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0779684">
            <a:off x="270420" y="131327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b="1" dirty="0" smtClean="0">
                <a:solidFill>
                  <a:srgbClr val="255997"/>
                </a:solidFill>
                <a:latin typeface="Segoe UI Semilight" pitchFamily="32" charset="0"/>
                <a:ea typeface="Microsoft YaHei" pitchFamily="34" charset="-122"/>
              </a:rPr>
              <a:t>Спасибо за внимание!</a:t>
            </a:r>
            <a:endParaRPr lang="ru-RU" sz="4800" dirty="0"/>
          </a:p>
        </p:txBody>
      </p:sp>
      <p:pic>
        <p:nvPicPr>
          <p:cNvPr id="4098" name="Picture 2" descr="C:\Users\Администратор\Desktop\жилина\CLWedzOUeq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132856"/>
            <a:ext cx="3837231" cy="4509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742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75656" y="260648"/>
            <a:ext cx="6400800" cy="3474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Предшкола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нового поколения»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3010" name="Picture 2" descr="https://present5.com/presentation/1/159502170_455571645.pdf-img/159502170_455571645.pdf-30.jpg"/>
          <p:cNvPicPr>
            <a:picLocks noChangeAspect="1" noChangeArrowheads="1"/>
          </p:cNvPicPr>
          <p:nvPr/>
        </p:nvPicPr>
        <p:blipFill>
          <a:blip r:embed="rId2" cstate="print"/>
          <a:srcRect t="18478"/>
          <a:stretch>
            <a:fillRect/>
          </a:stretch>
        </p:blipFill>
        <p:spPr bwMode="auto">
          <a:xfrm>
            <a:off x="119052" y="1124744"/>
            <a:ext cx="8809937" cy="5328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 descr="https://i0.wp.com/images.myshared.ru/5/404011/slide_3.jpg"/>
          <p:cNvPicPr>
            <a:picLocks noChangeAspect="1" noChangeArrowheads="1"/>
          </p:cNvPicPr>
          <p:nvPr/>
        </p:nvPicPr>
        <p:blipFill>
          <a:blip r:embed="rId2" cstate="print"/>
          <a:srcRect t="7865"/>
          <a:stretch>
            <a:fillRect/>
          </a:stretch>
        </p:blipFill>
        <p:spPr bwMode="auto">
          <a:xfrm>
            <a:off x="179512" y="692696"/>
            <a:ext cx="8712969" cy="5904656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475656" y="116632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Учебно-методический комплект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964488" cy="640871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7000" dirty="0" smtClean="0">
                <a:solidFill>
                  <a:schemeClr val="bg2">
                    <a:lumMod val="50000"/>
                  </a:schemeClr>
                </a:solidFill>
                <a:latin typeface="Segoe UI Light" pitchFamily="34" charset="0"/>
              </a:rPr>
              <a:t>    </a:t>
            </a:r>
            <a:r>
              <a:rPr lang="ru-RU" sz="6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цель:</a:t>
            </a:r>
            <a:r>
              <a:rPr lang="ru-RU" sz="6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устной речи и навыков речевого общения с окружающими на основе владения литературным языком своего народа</a:t>
            </a:r>
            <a:endParaRPr lang="ru-RU" sz="35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РЕЧЕВОГО РАЗВИТИЯ: </a:t>
            </a:r>
            <a:endParaRPr lang="ru-RU" sz="45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5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Речевое развитие включает </a:t>
            </a:r>
          </a:p>
          <a:p>
            <a:pPr>
              <a:buNone/>
            </a:pPr>
            <a:r>
              <a:rPr lang="ru-RU" sz="45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-владение речью как средством общения и культуры</a:t>
            </a:r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-обогащение активного словаря;</a:t>
            </a:r>
          </a:p>
          <a:p>
            <a:pPr>
              <a:buNone/>
            </a:pPr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-развитие связной, грамматически правильной диалогической и монологической речи;</a:t>
            </a:r>
          </a:p>
          <a:p>
            <a:pPr>
              <a:buNone/>
            </a:pPr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-развитие речевого творчества;</a:t>
            </a:r>
          </a:p>
          <a:p>
            <a:pPr>
              <a:buNone/>
            </a:pPr>
            <a:r>
              <a:rPr lang="ru-RU" sz="45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-развитие </a:t>
            </a:r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звуковой и интонационной культуры речи, </a:t>
            </a:r>
            <a:r>
              <a:rPr lang="ru-RU" sz="45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фонематического слуха</a:t>
            </a:r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-знакомство с книжной культурой, детской литературой, понимание на слух текстов различных жанров детской литературы;</a:t>
            </a:r>
          </a:p>
          <a:p>
            <a:pPr>
              <a:buNone/>
            </a:pPr>
            <a:r>
              <a:rPr lang="ru-RU" sz="45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-формирование звуковой аналитико-синтетической активности как предпосылки обучения грамоте</a:t>
            </a:r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51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1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1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f2.ppt-online.org/files2/slide/x/XsiDTulJLbKQY3Udj84eovpC9NPtxwVnyfzHcA/slide-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 t="25060"/>
          <a:stretch>
            <a:fillRect/>
          </a:stretch>
        </p:blipFill>
        <p:spPr bwMode="auto">
          <a:xfrm>
            <a:off x="395536" y="1196752"/>
            <a:ext cx="8064896" cy="439248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475656" y="116632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Методы и приемы развития речи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39044" y="324433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/>
              </a:rPr>
              <a:t>. 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120000">
            <a:off x="348207" y="765249"/>
            <a:ext cx="1794149" cy="2549704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836712"/>
            <a:ext cx="2808312" cy="1800200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88641"/>
            <a:ext cx="2016224" cy="2952328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2852936"/>
            <a:ext cx="2376488" cy="1631950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3645024"/>
            <a:ext cx="1656184" cy="2520280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2708920"/>
            <a:ext cx="1657350" cy="2317750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000000">
            <a:off x="4342097" y="4344677"/>
            <a:ext cx="3045513" cy="2214949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3648" y="4653136"/>
            <a:ext cx="2682999" cy="1872208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420000">
            <a:off x="6939670" y="3435484"/>
            <a:ext cx="1813109" cy="2974200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6" name="Прямоугольник 15"/>
          <p:cNvSpPr/>
          <p:nvPr/>
        </p:nvSpPr>
        <p:spPr>
          <a:xfrm>
            <a:off x="350231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altLang="ru-RU" b="1" dirty="0">
              <a:solidFill>
                <a:srgbClr val="255997"/>
              </a:solidFill>
              <a:latin typeface="Segoe UI Semibold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188640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2000" b="1" dirty="0" smtClean="0">
                <a:solidFill>
                  <a:schemeClr val="bg2">
                    <a:lumMod val="50000"/>
                  </a:schemeClr>
                </a:solidFill>
                <a:latin typeface="Segoe UI Semibold" pitchFamily="34" charset="0"/>
              </a:rPr>
              <a:t>Методические пособия по речевому развитию   «</a:t>
            </a:r>
            <a:r>
              <a:rPr lang="ru-RU" altLang="ru-RU" sz="2000" b="1" dirty="0" err="1" smtClean="0">
                <a:solidFill>
                  <a:schemeClr val="bg2">
                    <a:lumMod val="50000"/>
                  </a:schemeClr>
                </a:solidFill>
                <a:latin typeface="Segoe UI Semibold" pitchFamily="34" charset="0"/>
              </a:rPr>
              <a:t>Предшкола</a:t>
            </a:r>
            <a:r>
              <a:rPr lang="ru-RU" altLang="ru-RU" sz="2000" b="1" dirty="0" smtClean="0">
                <a:solidFill>
                  <a:schemeClr val="bg2">
                    <a:lumMod val="50000"/>
                  </a:schemeClr>
                </a:solidFill>
                <a:latin typeface="Segoe UI Semibold" pitchFamily="34" charset="0"/>
              </a:rPr>
              <a:t> нового </a:t>
            </a:r>
            <a:r>
              <a:rPr lang="ru-RU" altLang="ru-RU" sz="2000" b="1" dirty="0" err="1" smtClean="0">
                <a:solidFill>
                  <a:schemeClr val="bg2">
                    <a:lumMod val="50000"/>
                  </a:schemeClr>
                </a:solidFill>
                <a:latin typeface="Segoe UI Semibold" pitchFamily="34" charset="0"/>
              </a:rPr>
              <a:t>покоения</a:t>
            </a:r>
            <a:r>
              <a:rPr lang="ru-RU" altLang="ru-RU" sz="2000" b="1" dirty="0" smtClean="0">
                <a:solidFill>
                  <a:schemeClr val="bg2">
                    <a:lumMod val="50000"/>
                  </a:schemeClr>
                </a:solidFill>
                <a:latin typeface="Segoe UI Semibold" pitchFamily="34" charset="0"/>
              </a:rPr>
              <a:t>»</a:t>
            </a:r>
            <a:endParaRPr lang="ru-RU" altLang="ru-RU" sz="2000" b="1" dirty="0">
              <a:solidFill>
                <a:schemeClr val="bg2">
                  <a:lumMod val="50000"/>
                </a:schemeClr>
              </a:solidFill>
              <a:latin typeface="Segoe UI Semi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9036496" cy="648072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600" b="1" dirty="0" smtClean="0">
                <a:solidFill>
                  <a:schemeClr val="bg2">
                    <a:lumMod val="50000"/>
                  </a:schemeClr>
                </a:solidFill>
                <a:latin typeface="Segoe UI Light" pitchFamily="34" charset="0"/>
                <a:cs typeface="Times New Roman" pitchFamily="18" charset="0"/>
              </a:rPr>
              <a:t>Предпосылки </a:t>
            </a:r>
          </a:p>
          <a:p>
            <a:pPr algn="ctr">
              <a:buNone/>
            </a:pPr>
            <a:r>
              <a:rPr lang="ru-RU" sz="4600" b="1" dirty="0" smtClean="0">
                <a:solidFill>
                  <a:schemeClr val="bg2">
                    <a:lumMod val="50000"/>
                  </a:schemeClr>
                </a:solidFill>
                <a:latin typeface="Segoe UI Light" pitchFamily="34" charset="0"/>
                <a:cs typeface="Times New Roman" pitchFamily="18" charset="0"/>
              </a:rPr>
              <a:t>универсальных учебных действий  (УУД)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400" b="1" dirty="0" smtClean="0">
                <a:solidFill>
                  <a:srgbClr val="22228B"/>
                </a:solidFill>
                <a:cs typeface="Times New Roman" pitchFamily="18" charset="0"/>
              </a:rPr>
              <a:t>   </a:t>
            </a:r>
            <a:r>
              <a:rPr lang="ru-RU" sz="3400" b="1" dirty="0" smtClean="0">
                <a:solidFill>
                  <a:srgbClr val="22228B"/>
                </a:solidFill>
                <a:cs typeface="Times New Roman" pitchFamily="18" charset="0"/>
              </a:rPr>
              <a:t>Ребенок должен уметь</a:t>
            </a:r>
            <a:r>
              <a:rPr lang="ru-RU" sz="3400" dirty="0" smtClean="0">
                <a:solidFill>
                  <a:srgbClr val="22228B"/>
                </a:solidFill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400" b="1" dirty="0" smtClean="0">
                <a:solidFill>
                  <a:srgbClr val="22228B"/>
                </a:solidFill>
                <a:cs typeface="Times New Roman" pitchFamily="18" charset="0"/>
              </a:rPr>
              <a:t>    - удерживать внимание, слушая короткий текст, который читает взрослый;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400" b="1" dirty="0" smtClean="0">
                <a:solidFill>
                  <a:srgbClr val="22228B"/>
                </a:solidFill>
                <a:cs typeface="Times New Roman" pitchFamily="18" charset="0"/>
              </a:rPr>
              <a:t>    - выполнять инструкцию взрослого при работе в тетради, при просмотре иллюстраций к тексту;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400" b="1" dirty="0" smtClean="0">
                <a:solidFill>
                  <a:srgbClr val="22228B"/>
                </a:solidFill>
                <a:cs typeface="Times New Roman" pitchFamily="18" charset="0"/>
              </a:rPr>
              <a:t>    - отвечать на вопросы, касающиеся прослушанного текста;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400" b="1" dirty="0" smtClean="0">
                <a:solidFill>
                  <a:srgbClr val="22228B"/>
                </a:solidFill>
                <a:cs typeface="Times New Roman" pitchFamily="18" charset="0"/>
              </a:rPr>
              <a:t>    - обсуждать со взрослым возникшую проблему;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400" b="1" dirty="0" smtClean="0">
                <a:solidFill>
                  <a:srgbClr val="22228B"/>
                </a:solidFill>
                <a:cs typeface="Times New Roman" pitchFamily="18" charset="0"/>
              </a:rPr>
              <a:t>    - работать в паре: слушать друг друга, меняться ролями, говорить по очереди;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400" b="1" dirty="0" smtClean="0">
                <a:solidFill>
                  <a:srgbClr val="22228B"/>
                </a:solidFill>
                <a:cs typeface="Times New Roman" pitchFamily="18" charset="0"/>
              </a:rPr>
              <a:t>    - по требованию взрослого исправить допущенные ошибки (рисунок или задание в тетради)</a:t>
            </a:r>
            <a:endParaRPr lang="ru-RU" sz="3400" b="1" dirty="0" smtClean="0">
              <a:solidFill>
                <a:srgbClr val="22228B"/>
              </a:solidFill>
            </a:endParaRPr>
          </a:p>
          <a:p>
            <a:pPr algn="ctr">
              <a:buNone/>
            </a:pPr>
            <a:endParaRPr lang="ru-RU" sz="2400" dirty="0" smtClean="0">
              <a:latin typeface="Segoe UI Light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7992888" cy="3474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 заданий:</a:t>
            </a:r>
          </a:p>
          <a:p>
            <a:pPr>
              <a:buNone/>
            </a:pP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204864"/>
            <a:ext cx="5489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just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</a:pPr>
            <a:endParaRPr lang="ru-RU" dirty="0" smtClean="0"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320040" lvl="0" indent="-320040" algn="just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u="sng" dirty="0"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628800"/>
            <a:ext cx="3240360" cy="22105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обогащения активного словаря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15816" y="4221088"/>
            <a:ext cx="3240360" cy="22105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 развития   фонематического слуха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8104" y="1628800"/>
            <a:ext cx="3240360" cy="22105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развития речи и обучения грамоте</a:t>
            </a:r>
            <a:endParaRPr lang="ru-RU" sz="2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355976" y="1340768"/>
            <a:ext cx="144016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364088" y="1268760"/>
            <a:ext cx="13681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763688" y="1268760"/>
            <a:ext cx="93610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504" y="0"/>
            <a:ext cx="8856984" cy="5400600"/>
          </a:xfrm>
        </p:spPr>
        <p:txBody>
          <a:bodyPr/>
          <a:lstStyle/>
          <a:p>
            <a:pPr>
              <a:buNone/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Segoe UI Light" pitchFamily="34" charset="0"/>
                <a:cs typeface="Aharoni" pitchFamily="2" charset="-79"/>
              </a:rPr>
              <a:t>      Система  заданий для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Segoe UI Light" pitchFamily="34" charset="0"/>
              </a:rPr>
              <a:t>обогащения активного словаря</a:t>
            </a:r>
          </a:p>
          <a:p>
            <a:pPr>
              <a:buNone/>
              <a:defRPr/>
            </a:pPr>
            <a:endParaRPr lang="ru-RU" sz="2400" b="1" dirty="0" smtClean="0">
              <a:solidFill>
                <a:srgbClr val="0070C0"/>
              </a:solidFill>
              <a:latin typeface="Segoe UI Light" pitchFamily="34" charset="0"/>
            </a:endParaRPr>
          </a:p>
          <a:p>
            <a:pPr algn="ctr"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</a:rPr>
              <a:t>               </a:t>
            </a:r>
          </a:p>
          <a:p>
            <a:pPr algn="ctr">
              <a:buNone/>
              <a:defRPr/>
            </a:pPr>
            <a:endParaRPr lang="ru-RU" sz="1100" b="1" dirty="0" smtClean="0">
              <a:solidFill>
                <a:schemeClr val="accent6">
                  <a:lumMod val="75000"/>
                </a:schemeClr>
              </a:solidFill>
              <a:latin typeface="Segoe UI Light" panose="020B0502040204020203" pitchFamily="34" charset="0"/>
            </a:endParaRPr>
          </a:p>
          <a:p>
            <a:pPr algn="ctr">
              <a:buNone/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Segoe UI Light" panose="020B0502040204020203" pitchFamily="34" charset="0"/>
              </a:rPr>
              <a:t>                      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rgbClr val="C00000"/>
                </a:solidFill>
                <a:latin typeface="Segoe UI Light" panose="020B0502040204020203" pitchFamily="34" charset="0"/>
              </a:rPr>
              <a:t>Размещение методического</a:t>
            </a:r>
          </a:p>
          <a:p>
            <a:pPr algn="ctr">
              <a:buNone/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Segoe UI Light" panose="020B0502040204020203" pitchFamily="34" charset="0"/>
              </a:rPr>
              <a:t>                                                                                                            сопровождения     в пособиях</a:t>
            </a:r>
          </a:p>
          <a:p>
            <a:pPr algn="ctr">
              <a:buNone/>
              <a:defRPr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Segoe UI Light" panose="020B0502040204020203" pitchFamily="34" charset="0"/>
            </a:endParaRPr>
          </a:p>
          <a:p>
            <a:pPr algn="ctr"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</a:rPr>
              <a:t>                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</a:rPr>
              <a:t>                                                  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Segoe UI Light" panose="020B0502040204020203" pitchFamily="34" charset="0"/>
            </a:endParaRPr>
          </a:p>
          <a:p>
            <a:pPr algn="ctr"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</a:rPr>
              <a:t> </a:t>
            </a:r>
          </a:p>
          <a:p>
            <a:pPr algn="ctr">
              <a:buNone/>
              <a:defRPr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Segoe UI Light" panose="020B0502040204020203" pitchFamily="34" charset="0"/>
            </a:endParaRPr>
          </a:p>
          <a:p>
            <a:pPr algn="ctr">
              <a:buNone/>
              <a:defRPr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Segoe UI Light" panose="020B0502040204020203" pitchFamily="34" charset="0"/>
            </a:endParaRPr>
          </a:p>
          <a:p>
            <a:pPr algn="ctr">
              <a:buNone/>
              <a:defRPr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324036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11960" y="3068960"/>
            <a:ext cx="4320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Times New Roman" pitchFamily="18" charset="0"/>
              <a:buChar char="•"/>
            </a:pPr>
            <a:r>
              <a:rPr lang="ru-RU" altLang="ru-RU" b="1" dirty="0" smtClean="0">
                <a:solidFill>
                  <a:srgbClr val="191966"/>
                </a:solidFill>
                <a:latin typeface="Times New Roman" pitchFamily="18" charset="0"/>
              </a:rPr>
              <a:t>понимание логики и причинно-следственных связей повествования;</a:t>
            </a:r>
          </a:p>
          <a:p>
            <a:pPr algn="just">
              <a:buFont typeface="Times New Roman" pitchFamily="18" charset="0"/>
              <a:buChar char="•"/>
            </a:pPr>
            <a:r>
              <a:rPr lang="ru-RU" altLang="ru-RU" b="1" dirty="0" smtClean="0">
                <a:solidFill>
                  <a:srgbClr val="191966"/>
                </a:solidFill>
                <a:latin typeface="Times New Roman" pitchFamily="18" charset="0"/>
              </a:rPr>
              <a:t>внимательное отношение к деталям короткого текста;</a:t>
            </a:r>
          </a:p>
          <a:p>
            <a:pPr algn="just">
              <a:buFont typeface="Times New Roman" pitchFamily="18" charset="0"/>
              <a:buChar char="•"/>
            </a:pPr>
            <a:r>
              <a:rPr lang="ru-RU" altLang="ru-RU" b="1" dirty="0" smtClean="0">
                <a:solidFill>
                  <a:srgbClr val="191966"/>
                </a:solidFill>
                <a:latin typeface="Times New Roman" pitchFamily="18" charset="0"/>
                <a:cs typeface="Times New Roman" pitchFamily="18" charset="0"/>
              </a:rPr>
              <a:t>умение делать логический перенос;</a:t>
            </a:r>
          </a:p>
          <a:p>
            <a:pPr algn="just">
              <a:buFont typeface="Times New Roman" pitchFamily="18" charset="0"/>
              <a:buChar char="•"/>
            </a:pPr>
            <a:r>
              <a:rPr lang="ru-RU" altLang="ru-RU" b="1" dirty="0" smtClean="0">
                <a:solidFill>
                  <a:srgbClr val="191966"/>
                </a:solidFill>
                <a:latin typeface="Times New Roman" pitchFamily="18" charset="0"/>
              </a:rPr>
              <a:t>умение называть (перечислять) героев, о которых говорится в тексте.</a:t>
            </a:r>
          </a:p>
          <a:p>
            <a:pPr algn="just"/>
            <a:endParaRPr lang="ru-RU" altLang="ru-RU" b="1" dirty="0" smtClean="0">
              <a:solidFill>
                <a:srgbClr val="191966"/>
              </a:solidFill>
            </a:endParaRPr>
          </a:p>
          <a:p>
            <a:pPr algn="just">
              <a:buFont typeface="Times New Roman" pitchFamily="18" charset="0"/>
              <a:buChar char="•"/>
            </a:pPr>
            <a:endParaRPr lang="ru-RU" altLang="ru-RU" b="1" dirty="0">
              <a:solidFill>
                <a:srgbClr val="1919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32403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836712"/>
            <a:ext cx="1512168" cy="2160241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219</TotalTime>
  <Words>342</Words>
  <Application>Microsoft Office PowerPoint</Application>
  <PresentationFormat>Экран (4:3)</PresentationFormat>
  <Paragraphs>55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                  МБДОУ «Детский сад  «Светлячок»  Речевое  развитие дошкольников  средствами   УМК  «Предшкола нового поколения» (муниципальный семинар-практикум   для воспитателей, педагогов-психологов,  учителей-логопедов )                      Подготовила: Абдрафикова Зоя Ивановна,                                                            педагог-психолог     Промышленновский муниципальный округ 2021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методы развития речи детей старшего взраста.</dc:title>
  <dc:creator>Таня</dc:creator>
  <cp:lastModifiedBy>ADmin</cp:lastModifiedBy>
  <cp:revision>129</cp:revision>
  <dcterms:created xsi:type="dcterms:W3CDTF">2015-11-29T19:40:47Z</dcterms:created>
  <dcterms:modified xsi:type="dcterms:W3CDTF">2021-04-19T05:11:45Z</dcterms:modified>
</cp:coreProperties>
</file>