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sldIdLst>
    <p:sldId id="313" r:id="rId2"/>
    <p:sldId id="259" r:id="rId3"/>
    <p:sldId id="310" r:id="rId4"/>
    <p:sldId id="311" r:id="rId5"/>
    <p:sldId id="260" r:id="rId6"/>
    <p:sldId id="304" r:id="rId7"/>
    <p:sldId id="263" r:id="rId8"/>
    <p:sldId id="312" r:id="rId9"/>
    <p:sldId id="264" r:id="rId10"/>
    <p:sldId id="266" r:id="rId11"/>
    <p:sldId id="299" r:id="rId12"/>
    <p:sldId id="303" r:id="rId13"/>
    <p:sldId id="305" r:id="rId14"/>
    <p:sldId id="286" r:id="rId15"/>
    <p:sldId id="294" r:id="rId16"/>
    <p:sldId id="284" r:id="rId17"/>
    <p:sldId id="267" r:id="rId18"/>
    <p:sldId id="300" r:id="rId19"/>
    <p:sldId id="31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112673-65D0-4BCD-BD09-50F51601C51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31A7AA-FAC1-4F96-BBE5-F5ED95C300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548680"/>
            <a:ext cx="8568952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«Детский сад «Светлячок»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«Подготовка детей дошкольного возраста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школе по программе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нового поколения»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(проект)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Выполнили: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Абдрафикова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Зоя Ивановна, педагог – психолог;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Зенкова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Ирина Николаевна, старший воспитатель;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Автомошина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Анастасия Петровна, учитель-логопед</a:t>
            </a:r>
          </a:p>
          <a:p>
            <a:pPr algn="just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Промышленновский муниципальный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район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Прямоугольник 2"/>
          <p:cNvSpPr>
            <a:spLocks noChangeArrowheads="1"/>
          </p:cNvSpPr>
          <p:nvPr/>
        </p:nvSpPr>
        <p:spPr bwMode="auto">
          <a:xfrm>
            <a:off x="251520" y="1340768"/>
            <a:ext cx="842493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Основной этап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реализация проекта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>
                <a:solidFill>
                  <a:srgbClr val="006600"/>
                </a:solidFill>
              </a:rPr>
              <a:t> </a:t>
            </a:r>
            <a:r>
              <a:rPr lang="ru-RU" sz="2400" b="1" i="1" dirty="0">
                <a:solidFill>
                  <a:srgbClr val="006600"/>
                </a:solidFill>
                <a:cs typeface="Times New Roman" pitchFamily="18" charset="0"/>
              </a:rPr>
              <a:t> </a:t>
            </a:r>
            <a:endParaRPr lang="ru-RU" sz="2400" b="1" i="1" dirty="0">
              <a:solidFill>
                <a:srgbClr val="006600"/>
              </a:solidFill>
            </a:endParaRP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1.   Обсуждение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путей решения «круга проблем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2. Использование эффективных методических приемов программы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нового поколения» через личное участие ребенка в волшебных событиях.</a:t>
            </a: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3. Формирование  предпосылок универсальных учебных действий  дошкольников 5-7 лет.</a:t>
            </a: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4.  Создание тематической копилки в помощь родителям и педагогам. </a:t>
            </a: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5. Представление инновационного положительного опыта.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ChangeArrowheads="1"/>
          </p:cNvSpPr>
          <p:nvPr/>
        </p:nvSpPr>
        <p:spPr bwMode="auto">
          <a:xfrm>
            <a:off x="251520" y="1335251"/>
            <a:ext cx="849694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i="1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педагога по формированию предпосылок к учебной деятельности включает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себя:</a:t>
            </a:r>
          </a:p>
          <a:p>
            <a:pPr algn="ctr" eaLnBrk="0" hangingPunct="0"/>
            <a:endParaRPr lang="ru-RU" i="1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Формирование у детей познавательной деятельности, навыков организованного поведения. </a:t>
            </a:r>
          </a:p>
          <a:p>
            <a:pPr algn="just"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Воспитания у дошкольника опыта деятельности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положительного отношения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сверстникам.</a:t>
            </a:r>
          </a:p>
          <a:p>
            <a:pPr algn="just"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Усвоение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способов активного воздействия на сверстников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участников общей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Развитие настойчивости, ответственности, самостоятельности, старательности. </a:t>
            </a:r>
          </a:p>
          <a:p>
            <a:pPr algn="just" eaLnBrk="0" hangingPunct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Максимальное использование разнообразных видов детской деятельности, их интеграции в целях повышения эффективности воспитательно-образовательного процесса.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62068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Формирование предпосылок к учебной деятельности 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83B071-3252-481D-A167-2CD1BB76B15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196752"/>
            <a:ext cx="799288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Формы, способы, методы и средства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реализации проекта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нового поколения», (согласно ФГОС ДО) имеют вариативный характер, отбираются и используются с учетом возрастных и индивидуальных особенностей воспитанников, специфики их образовательных потребностей и интересов.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8" y="310533"/>
          <a:ext cx="8640960" cy="6398542"/>
        </p:xfrm>
        <a:graphic>
          <a:graphicData uri="http://schemas.openxmlformats.org/drawingml/2006/table">
            <a:tbl>
              <a:tblPr/>
              <a:tblGrid>
                <a:gridCol w="2250576"/>
                <a:gridCol w="2706969"/>
                <a:gridCol w="1652516"/>
                <a:gridCol w="2030899"/>
              </a:tblGrid>
              <a:tr h="25763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Формы работы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Способы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Методы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Средства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Индивидуальная; подгрупповая; групповая; совместная игра со сверстниками; совместная деятельность воспитателя с детьми; совместная деятельность детей; самостоятельная деятельность.</a:t>
                      </a:r>
                      <a:endParaRPr lang="ru-RU" sz="110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Ситуативный разговор с детьми; познавательные, 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педагогическая </a:t>
                      </a:r>
                      <a:r>
                        <a:rPr lang="ru-RU" sz="105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ситуация; 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05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(после чтения, социально-нравственного содержания); решение проблемных ситуаций; создание фотоальбомов, 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панно; трудовые поручения</a:t>
                      </a:r>
                      <a:r>
                        <a:rPr lang="ru-RU" sz="105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дежурство. Рассматривание, наблюдение;    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Игра-экспериментирование; исследовательская деятельность; конструирование; развивающая игра; экскурсия; 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художественной литературы;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дидактические игры;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рассказывание, пересказ;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разговор с детьми , разучивание стихов, скороговорок, </a:t>
                      </a:r>
                      <a:r>
                        <a:rPr lang="ru-RU" sz="105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потешек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и т.д.); 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проектная деятельность; консультация-диалог.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Изготовление украшений </a:t>
                      </a:r>
                      <a:r>
                        <a:rPr lang="ru-RU" sz="105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предметов для личного пользования; рассматривание картин, иллюстраций, эстетически привлекательных предметов, произведений искусства; 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выставок,  прослушивание музыкальных произведений; музыкально-дидактические игры, игра-драматизация;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 театров.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 физических упражнений,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малоподвижные и подвижные игры,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спортивный праздник, соревнования, физкультурные досуги.</a:t>
                      </a:r>
                      <a:endParaRPr lang="ru-RU" sz="105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050" b="0" dirty="0">
                          <a:latin typeface="Times New Roman"/>
                          <a:ea typeface="Calibri"/>
                          <a:cs typeface="Times New Roman"/>
                        </a:rPr>
                        <a:t>Словесные; наглядные; практические.</a:t>
                      </a:r>
                      <a:endParaRPr lang="ru-RU" sz="1050" b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Картинки,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художественные средства: художественная литература, музыка, изобразительное искусство; игровые пособия; дидактический материал (раздаточный материал); конструкторы;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схемы, модели; оборудование для трудовой деятельности;</a:t>
                      </a:r>
                      <a:endParaRPr lang="ru-RU" sz="12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ТСО,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enTourage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eDGe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интернетресурсы</a:t>
                      </a:r>
                      <a:r>
                        <a:rPr lang="ru-RU" sz="1200" b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т.п.</a:t>
                      </a:r>
                      <a:endParaRPr lang="ru-RU" sz="1200" b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  <a:tab pos="1732280" algn="l"/>
                        </a:tabLst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Разные виды театров; костюмы; декорации; аудиозаписи музыкальных произведений; музыкально-дидактические игры; демонстрационный материал </a:t>
                      </a:r>
                      <a:r>
                        <a:rPr lang="ru-RU" sz="1200" b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декоративно-прикладного  искусства</a:t>
                      </a: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репродукции пейзажных картин и натюрмортов;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ru-RU" sz="12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спортивный инвентарь.</a:t>
                      </a:r>
                      <a:endParaRPr lang="ru-RU" sz="12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8367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cs typeface="Times New Roman" pitchFamily="18" charset="0"/>
              </a:rPr>
              <a:t>Использование современных педагогических технологий </a:t>
            </a:r>
            <a:endParaRPr lang="ru-RU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251520" y="3861048"/>
            <a:ext cx="86409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b="1" i="1" dirty="0" smtClean="0">
                <a:solidFill>
                  <a:srgbClr val="A50021"/>
                </a:solidFill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Это  дает возможности ребенку экспериментировать, синтезировать полученные знания, развивать творческие способности и коммуникативные навыки, что позволяет ему успешно адаптироваться к изменившейся ситуации школьного обучения.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 Работая по современным образовательным технологиям,  педагог совершенствует  свои знания и умения, развивает свой творческий  потенциал, повышает уровень профессиональной компетентности, что всегда актуально для педагогической деятельности.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340768"/>
            <a:ext cx="8605464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dirty="0" smtClean="0"/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программы «ПНП» реализуется с использованием интерактивного электронного содержания по всем направлениям развития ребенка, обеспечивая эффективную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предшкольную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подготовку. Использование электронных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учебных изданий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Предшколы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нового поколения» происходит при помощи устройства персонального доступа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enTourage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eDGe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специально разработанного для образовательного процесса. Устройство соответствует единым санитарно-эпидемиологическим, гигиеническим требованиям и запатентовано.</a:t>
            </a: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2879725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 err="1"/>
              <a:t>Здоровьесберегающие</a:t>
            </a:r>
            <a:r>
              <a:rPr lang="ru-RU" b="1" dirty="0"/>
              <a:t> технологии</a:t>
            </a:r>
            <a:r>
              <a:rPr lang="ru-RU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852936"/>
            <a:ext cx="2160587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Технология проблемного обучения</a:t>
            </a:r>
            <a:r>
              <a:rPr lang="ru-RU" dirty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708920"/>
            <a:ext cx="187220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Игровые технологии </a:t>
            </a:r>
            <a:endParaRPr lang="ru-RU" dirty="0"/>
          </a:p>
        </p:txBody>
      </p:sp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3347864" y="4653136"/>
            <a:ext cx="2448271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Учебно-воспитательные технологии</a:t>
            </a:r>
            <a:endParaRPr lang="ru-RU" dirty="0"/>
          </a:p>
        </p:txBody>
      </p:sp>
      <p:sp>
        <p:nvSpPr>
          <p:cNvPr id="21510" name="Прямоугольник 5"/>
          <p:cNvSpPr>
            <a:spLocks noChangeArrowheads="1"/>
          </p:cNvSpPr>
          <p:nvPr/>
        </p:nvSpPr>
        <p:spPr bwMode="auto">
          <a:xfrm>
            <a:off x="6084168" y="2780928"/>
            <a:ext cx="2232248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Психолого-педагогические технологии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84168" y="4149080"/>
            <a:ext cx="2232025" cy="92233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Организационно-педагогические технологии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93096"/>
            <a:ext cx="2592387" cy="9223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Личностно-ориентированные технологии</a:t>
            </a:r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3645024"/>
            <a:ext cx="1872208" cy="646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Развивающие технологии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084169" y="1844824"/>
            <a:ext cx="2232248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Воспитательные технологии</a:t>
            </a:r>
            <a:r>
              <a:rPr lang="ru-RU" dirty="0"/>
              <a:t> </a:t>
            </a:r>
          </a:p>
        </p:txBody>
      </p:sp>
      <p:sp>
        <p:nvSpPr>
          <p:cNvPr id="21515" name="TextBox 10"/>
          <p:cNvSpPr txBox="1">
            <a:spLocks noChangeArrowheads="1"/>
          </p:cNvSpPr>
          <p:nvPr/>
        </p:nvSpPr>
        <p:spPr bwMode="auto">
          <a:xfrm>
            <a:off x="1691680" y="692696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Педагогические технологии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1516" name="TextBox 11"/>
          <p:cNvSpPr txBox="1">
            <a:spLocks noChangeArrowheads="1"/>
          </p:cNvSpPr>
          <p:nvPr/>
        </p:nvSpPr>
        <p:spPr bwMode="auto">
          <a:xfrm>
            <a:off x="3707904" y="1556792"/>
            <a:ext cx="1871663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/>
              <a:t>Технология проектного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323528" y="1484784"/>
            <a:ext cx="8496944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направления взаимодействия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ДОО с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семьей при психологической подготовке детей к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</a:p>
          <a:p>
            <a:pPr algn="just"/>
            <a:endParaRPr lang="ru-RU" dirty="0">
              <a:solidFill>
                <a:srgbClr val="0000CC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b="1" i="1" dirty="0" smtClean="0">
                <a:solidFill>
                  <a:srgbClr val="006600"/>
                </a:solidFill>
                <a:cs typeface="Times New Roman" pitchFamily="18" charset="0"/>
              </a:rPr>
              <a:t>	</a:t>
            </a:r>
            <a:r>
              <a:rPr lang="ru-RU" i="1" dirty="0" smtClean="0"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овышение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уровня педагогической компетентности родителей через специальные лекции, семинары, пособия, родительские уголки, индивидуальные беседы, групповые консультации, буклеты по данной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теме.</a:t>
            </a:r>
          </a:p>
          <a:p>
            <a:pPr algn="just" eaLnBrk="0" hangingPunct="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	Привлечение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родителей к работе детского сада посредством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организации разнообразных мероприятий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3528" y="664387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90500" algn="ctr"/>
            <a:endParaRPr lang="ru-RU" sz="2800" b="1" i="1" dirty="0" smtClean="0">
              <a:solidFill>
                <a:srgbClr val="006600"/>
              </a:solidFill>
              <a:cs typeface="Times New Roman" pitchFamily="18" charset="0"/>
            </a:endParaRPr>
          </a:p>
          <a:p>
            <a:pPr indent="190500" algn="ctr"/>
            <a:r>
              <a:rPr lang="ru-RU" sz="2800" b="1" i="1" dirty="0" smtClean="0">
                <a:solidFill>
                  <a:schemeClr val="accent1"/>
                </a:solidFill>
                <a:cs typeface="Times New Roman" pitchFamily="18" charset="0"/>
              </a:rPr>
              <a:t>Заключительный этап</a:t>
            </a:r>
          </a:p>
          <a:p>
            <a:pPr indent="190500" algn="ctr"/>
            <a:endParaRPr lang="ru-RU" sz="2800" i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9050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завершающем этапе планируется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90500" algn="just" eaLnBrk="0" hangingPunct="0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 анализ результатов использования научной и методической литературы;</a:t>
            </a: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 повторная диагностика детей;</a:t>
            </a: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 повторное анкетирование родителей;</a:t>
            </a: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 внесение коррективов в  образовательную деятельность;</a:t>
            </a: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  итоги взаимодействия педагогов ДОО и родителей;</a:t>
            </a:r>
          </a:p>
          <a:p>
            <a:pPr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продолжение  по обогащению предметно-пространственной развивающей среды;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  <a:p>
            <a:pPr indent="190500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оформление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аналитического отчета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презентации;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19050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семинар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практикум для педагогов в рамках проведения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19050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создание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портрета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выпускника ДОО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как конечного результата воспитательно-образовательного процесса;</a:t>
            </a:r>
          </a:p>
          <a:p>
            <a:pPr indent="190500"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фотосессия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179512" y="764704"/>
            <a:ext cx="8424936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cs typeface="Times New Roman" pitchFamily="18" charset="0"/>
              </a:rPr>
              <a:t>Заключение</a:t>
            </a:r>
          </a:p>
          <a:p>
            <a:pPr algn="ctr"/>
            <a:endParaRPr lang="ru-RU" sz="900" b="1" i="1" dirty="0">
              <a:solidFill>
                <a:srgbClr val="A50021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предположить, что 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основе проделанной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 мы получим следующие результаты: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endParaRPr lang="ru-RU" sz="2000" i="1" u="sng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поставленная цель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достигнута, задачи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выполнены;</a:t>
            </a:r>
            <a:r>
              <a:rPr lang="ru-RU" b="1" i="1" dirty="0">
                <a:solidFill>
                  <a:srgbClr val="0000CC"/>
                </a:solidFill>
                <a:cs typeface="Times New Roman" pitchFamily="18" charset="0"/>
              </a:rPr>
              <a:t/>
            </a:r>
            <a:br>
              <a:rPr lang="ru-RU" b="1" i="1" dirty="0">
                <a:solidFill>
                  <a:srgbClr val="0000CC"/>
                </a:solidFill>
                <a:cs typeface="Times New Roman" pitchFamily="18" charset="0"/>
              </a:rPr>
            </a:br>
            <a:endParaRPr lang="ru-RU" b="1" i="1" dirty="0">
              <a:solidFill>
                <a:srgbClr val="0000C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636912"/>
            <a:ext cx="85334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обеспечена психолого-педагогическая поддержка семьи,  повысился уровень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сформированы предпосылки учебной деятельности, обеспечивающие социальную успешность, сохранение и укрепление здоровья детей дошкольного возраста;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сформирована готовность  к школе, необходимая и достаточная для успешного освоения детьми основной образовательной программы начального общего образования.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1028214">
            <a:off x="700847" y="1853999"/>
            <a:ext cx="8085767" cy="1752600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496" y="155575"/>
            <a:ext cx="9144000" cy="3698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 dirty="0">
              <a:latin typeface="Calibri" pitchFamily="34" charset="0"/>
            </a:endParaRPr>
          </a:p>
        </p:txBody>
      </p:sp>
      <p:sp>
        <p:nvSpPr>
          <p:cNvPr id="6149" name="Прямоугольник 5"/>
          <p:cNvSpPr>
            <a:spLocks noChangeArrowheads="1"/>
          </p:cNvSpPr>
          <p:nvPr/>
        </p:nvSpPr>
        <p:spPr bwMode="auto">
          <a:xfrm>
            <a:off x="0" y="1340768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Тема проекта: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Подготовка детей дошкольного возраста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к школе по программе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Предшкола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нового поколения»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Прямоугольник 6"/>
          <p:cNvSpPr>
            <a:spLocks noChangeArrowheads="1"/>
          </p:cNvSpPr>
          <p:nvPr/>
        </p:nvSpPr>
        <p:spPr bwMode="auto">
          <a:xfrm>
            <a:off x="611560" y="2636912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400" b="1" i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Проблема: 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95536" y="3110771"/>
            <a:ext cx="8136904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современном этапе  существует острая необходимость построения дошкольного образования как полноценной ступени целостной системы образования, обеспечивающей равные стартовые возможности детям перед поступлением в школу.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Существующий разрыв между дошкольной и школьной системой образования со всей остротой ставит проблему разработки требований к содержанию и результатам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предшкольного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образования, нацеленного на формирование предметной и психологической готовности ребенка к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успешному обучению в школе.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23528" y="887814"/>
            <a:ext cx="8496944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Актуальность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необходимость совершенствования образовательного пространства с целью  оптимизации общекультурного, личностного и познавательного развития, создания условий для достижения успешности всех детей; 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общекультурной и гражданской идентичности детей (уже к концу дошкольного возраста формируются основы мировосприятия ребенка, складывается система представлений о моральных нормах и правилах, обеспечивающих возможности моральной регуляции поведения и построения отношений между людьми);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преодоление разрыва между системой дошкольного и школьного образования и необходимость сохранения единства образовательного пространства, преемственность  ступеней  образовательной системы (актуальность  проблемы обеспечения  непрерывности образования в детском возрасте обусловлена возрастанием явлений школьной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дезадаптации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обусловленной низкой школьной зрелостью и недостаточной  психологической готовностью детей к школьному обучению);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возрастание требований к коммуникационному взаимодействию и толерантности, степени ответственности и свободе личностного выбора,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самоактуализации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(низкий уровень коммуникативной компетентности детей, находящий отражение в увеличении числа детей с высокой социальной и межличностной тревожностью, явлениях преследования и отвержения сверстников в школе и детском саду, изолированных и отвергаемых в детском коллективе ставит задачу воспитания умения сотрудничать и работать в группе, быть толерантным к разнообразию точек зрения и мнений, уметь слушать и слышать партнера, свободно, четко и понятно излагать свою точку зрения на проблему).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404664"/>
            <a:ext cx="83529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Педагогическая целесообразность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 заключается в том, что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во-первых, в нем отражается приоритетная деятельность по обеспечению равных стартовых возможностей для обучения детей в образовательной организации, реализующей основную образовательную программу;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во-вторых, она направлена на достижение воспитанниками готовности к школе, необходимой и достаточной для успешного освоения детьми основных образовательных программ начального общего образования;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в-третьих, учитывает вариативность организационных форм дошкольного образования.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Предшкола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нового поколения» МБДОУ «Детский сад «Светлячок» предполагает построение образовательного процесса на адекватных возрасту формах работы с детьми (игра), с использованием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электронных и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пособий (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дивайс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др.), охватывающих все направления развития и образования дошкольников и все виды деятельности (игровая, коммуникативная, трудовая, познавательно-исследовательская, продуктивная, музыкально-художественная, чтение художественной литературы) . 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556792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повышение социального статуса дошкольника;</a:t>
            </a:r>
          </a:p>
          <a:p>
            <a:pPr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обеспечение равенства возможностей для каждого ребёнка 5-7 лет в получении качественного дошкольного образования;</a:t>
            </a:r>
          </a:p>
          <a:p>
            <a:pPr fontAlgn="base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гарантий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освоения.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02469"/>
            <a:ext cx="838944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          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обеспечить равные возможности для полноценного развития каждого ребёнка в период дошкольного детства (5-7 лет);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создать благоприятные условия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обеспечить вариативность и разнообразие содержания программ и организационных форм дошкольного образования, возможности формирования программ различной  направленности с учётом образовательных потребностей и способностей детей;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формировать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среду, соответствующую возрастным, индивидуальным, психофизиологическим особенностям детей, обеспечить безопасность жизнедеятельности дошкольников;</a:t>
            </a:r>
          </a:p>
          <a:p>
            <a:pPr algn="just"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	- обеспечить психолого-педагогическую поддержку семьи и повышение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формировать предпосылки универсальных учебных действий, обеспечивающих социальную успешность, сохранение и укрепление здоровья детей старшего дошкольного возраста, коррекцию недостатков в физическом и (или) психическом развитии детей.</a:t>
            </a:r>
          </a:p>
          <a:p>
            <a:pPr fontAlgn="base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3779912" y="4437112"/>
            <a:ext cx="19442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cs typeface="Times New Roman" pitchFamily="18" charset="0"/>
              </a:rPr>
              <a:t>Педагоги:</a:t>
            </a:r>
          </a:p>
          <a:p>
            <a:pPr eaLnBrk="0" hangingPunct="0"/>
            <a:endParaRPr lang="ru-RU" b="1" i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395536" y="2924944"/>
            <a:ext cx="84249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cs typeface="Times New Roman" pitchFamily="18" charset="0"/>
              </a:rPr>
              <a:t>Родители:</a:t>
            </a:r>
          </a:p>
          <a:p>
            <a:pPr algn="just" eaLnBrk="0" hangingPunct="0"/>
            <a:r>
              <a:rPr lang="ru-RU" i="1" dirty="0">
                <a:cs typeface="Times New Roman" pitchFamily="18" charset="0"/>
              </a:rPr>
              <a:t>• </a:t>
            </a:r>
            <a:r>
              <a:rPr lang="ru-RU" dirty="0" smtClean="0"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овышение компетентности в вопросах развития ребёнка, его возрастных 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психофизиологических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особенностях,  способах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подготовки детей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обучению.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Своевременное получение консультации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насущным проблемам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специалистами.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Прямоугольник 7"/>
          <p:cNvSpPr>
            <a:spLocks noChangeArrowheads="1"/>
          </p:cNvSpPr>
          <p:nvPr/>
        </p:nvSpPr>
        <p:spPr bwMode="auto">
          <a:xfrm>
            <a:off x="323528" y="1268760"/>
            <a:ext cx="8496944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400" dirty="0">
                <a:cs typeface="Times New Roman" pitchFamily="18" charset="0"/>
              </a:rPr>
              <a:t>Дети:</a:t>
            </a:r>
          </a:p>
          <a:p>
            <a:pPr eaLnBrk="0" hangingPunct="0"/>
            <a:r>
              <a:rPr lang="ru-RU" i="1" dirty="0">
                <a:cs typeface="Times New Roman" pitchFamily="18" charset="0"/>
              </a:rPr>
              <a:t>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дополнительных знаний,  освоение новых современных технологий (в том числе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электронных и 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мультимедийных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(</a:t>
            </a:r>
            <a:r>
              <a:rPr lang="ru-RU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дивайс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др.),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 взрослыми, формирование предпосылок  учебной деятельности на этапе завершения ими дошкольного образования.</a:t>
            </a:r>
          </a:p>
          <a:p>
            <a:pPr eaLnBrk="0" hangingPunct="0"/>
            <a:endParaRPr lang="ru-RU" b="1" i="1" dirty="0"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836712"/>
            <a:ext cx="76740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ctr"/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Ожидаемые результаты проекта</a:t>
            </a:r>
            <a:endParaRPr lang="ru-RU" sz="24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4935651"/>
            <a:ext cx="84249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Выравнивание стартовых возможностей дошкольников,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азвитие умений и навыков, необходимых для успешного обучения в начальной школе.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Диагностика школьной зрелости,</a:t>
            </a:r>
            <a:r>
              <a:rPr kumimoji="0" lang="ru-RU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ыработка рекомендаций для родителей.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Вовлечение родителей в деятельность, направленную на подготовку к школе.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Освоение дошкольниками роли ученика.</a:t>
            </a:r>
            <a:endParaRPr kumimoji="0" lang="ru-RU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>
            <a:spLocks noChangeArrowheads="1"/>
          </p:cNvSpPr>
          <p:nvPr/>
        </p:nvSpPr>
        <p:spPr bwMode="auto">
          <a:xfrm>
            <a:off x="431032" y="4005064"/>
            <a:ext cx="87129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Сроки реализации: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долгосрочный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познавательно-творческий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Возраст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детей: старший дошкольный возраст от 5 до 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</a:t>
            </a:r>
          </a:p>
          <a:p>
            <a:pPr eaLnBrk="0"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проекта: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педагоги, дети старшей и подготовительной групп, родители воспитанников</a:t>
            </a:r>
            <a:r>
              <a:rPr lang="ru-RU" sz="2000" b="1" dirty="0" smtClean="0">
                <a:solidFill>
                  <a:srgbClr val="0000CC"/>
                </a:solidFill>
                <a:cs typeface="Times New Roman" pitchFamily="18" charset="0"/>
              </a:rPr>
              <a:t>.</a:t>
            </a:r>
          </a:p>
          <a:p>
            <a:pPr eaLnBrk="0" hangingPunct="0"/>
            <a:endParaRPr lang="ru-RU" sz="2000" b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/>
            <a:endParaRPr lang="ru-RU" sz="2000" b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/>
            <a:endParaRPr lang="ru-RU" sz="2000" b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/>
            <a:endParaRPr lang="ru-RU" sz="2000" b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/>
            <a:endParaRPr lang="ru-RU" sz="2000" b="1" dirty="0" smtClean="0">
              <a:solidFill>
                <a:srgbClr val="0000CC"/>
              </a:solidFill>
              <a:cs typeface="Times New Roman" pitchFamily="18" charset="0"/>
            </a:endParaRPr>
          </a:p>
          <a:p>
            <a:pPr eaLnBrk="0" hangingPunct="0"/>
            <a:endParaRPr lang="ru-RU" sz="2000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23528" y="1052736"/>
            <a:ext cx="856895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 базе МБДОУ «Детский сад «Светлячок»   сформированы группы   для детей дошкольного возраста   5/6 - 6/7 лет.   Количество обучающихся   от    5-8  человек до 10-12.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обучения 1-2 года.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Режим занятий:  3 дня в неделю по 2 занятия в день. Длительность занятий - 25 минут.  Перерыв между занятиями – 10 минут.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323850" y="1630363"/>
            <a:ext cx="7812088" cy="3698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ru-RU">
              <a:latin typeface="Calibri" pitchFamily="34" charset="0"/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323528" y="980728"/>
            <a:ext cx="8424936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реализации проекта проходит в три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Подготовительный </a:t>
            </a:r>
            <a:r>
              <a:rPr lang="ru-RU" sz="2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ru-RU" sz="1000" dirty="0">
              <a:solidFill>
                <a:srgbClr val="0066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ходе подготовительного этапа происходит разработка структуры проекта и подбираются материалы: 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изучение научной и методической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литературы;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диагностика детей;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анкетирование родителей;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планирование образовательной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педагогов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родителей;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-использование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методических материалов для обеспечения педагогического   </a:t>
            </a:r>
          </a:p>
          <a:p>
            <a:pPr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</a:p>
          <a:p>
            <a:pPr algn="just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- обогащение предметно-пространственной развивающей среды.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511</TotalTime>
  <Words>1287</Words>
  <Application>Microsoft Office PowerPoint</Application>
  <PresentationFormat>Экран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STAR</dc:creator>
  <cp:lastModifiedBy>Сад</cp:lastModifiedBy>
  <cp:revision>80</cp:revision>
  <dcterms:created xsi:type="dcterms:W3CDTF">2016-10-11T05:37:56Z</dcterms:created>
  <dcterms:modified xsi:type="dcterms:W3CDTF">2020-02-26T05:05:26Z</dcterms:modified>
</cp:coreProperties>
</file>